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60" r:id="rId4"/>
    <p:sldId id="280" r:id="rId5"/>
    <p:sldId id="265" r:id="rId6"/>
    <p:sldId id="276" r:id="rId7"/>
    <p:sldId id="267" r:id="rId8"/>
    <p:sldId id="264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78" r:id="rId17"/>
    <p:sldId id="277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66"/>
    <a:srgbClr val="59777D"/>
    <a:srgbClr val="FFFFFF"/>
    <a:srgbClr val="FFE699"/>
    <a:srgbClr val="8FAA93"/>
    <a:srgbClr val="A0AFB2"/>
    <a:srgbClr val="596955"/>
    <a:srgbClr val="88A3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814" autoAdjust="0"/>
  </p:normalViewPr>
  <p:slideViewPr>
    <p:cSldViewPr snapToGrid="0">
      <p:cViewPr varScale="1">
        <p:scale>
          <a:sx n="88" d="100"/>
          <a:sy n="88" d="100"/>
        </p:scale>
        <p:origin x="102" y="1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69039C-9D4C-437F-B801-57BCD5097176}" type="datetimeFigureOut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73F310-BC51-49FF-BC8F-20897B63DE47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8879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3F310-BC51-49FF-BC8F-20897B63DE47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5264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47056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02338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1083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2947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1102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97395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5197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6645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73F310-BC51-49FF-BC8F-20897B63DE47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175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28241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596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根據評審的建議 我們將原來者麼多功能</a:t>
            </a:r>
            <a:r>
              <a:rPr lang="en-US" altLang="zh-TW" dirty="0"/>
              <a:t>(</a:t>
            </a:r>
            <a:r>
              <a:rPr lang="zh-TW" altLang="en-US" dirty="0"/>
              <a:t>下一頁</a:t>
            </a:r>
            <a:r>
              <a:rPr lang="en-US" altLang="zh-TW" dirty="0"/>
              <a:t>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0925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根據評審的建議 我們將原來者麼多功能</a:t>
            </a:r>
            <a:r>
              <a:rPr lang="en-US" altLang="zh-TW" dirty="0"/>
              <a:t>(</a:t>
            </a:r>
            <a:r>
              <a:rPr lang="zh-TW" altLang="en-US" dirty="0"/>
              <a:t>下一頁</a:t>
            </a:r>
            <a:r>
              <a:rPr lang="en-US" altLang="zh-TW" dirty="0"/>
              <a:t>)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111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50791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8826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B731A4B-B69F-4EDB-B3C6-03104ED13A64}" type="slidenum">
              <a:rPr lang="zh-CN" altLang="en-US" smtClean="0"/>
              <a:pPr>
                <a:defRPr/>
              </a:pPr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195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630A5-6E0E-447E-BDF6-8BE032E4741B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3559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43779-074E-4ECE-A764-23696B90F154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4277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34B5C-F146-40F4-987A-B134FDA9767A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390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4232C-E638-4C2C-9B55-5B155DF4C253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36003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723D2-09A6-4EAA-852B-45AC7B6D8C2D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8919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A795A-0ADE-4015-AEFD-5B756B6A7049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862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1B7A2D-04BD-4FA4-80E4-234671AF8E8F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42364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7EC51-CD35-4CA9-AFC3-1C931A3E8FA7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3590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8904-3232-4979-9053-B9DF97F438CC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4639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8DDB9C-7ED5-4EE4-8AA1-923ADF58D214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4568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44DDA-0213-45EC-9857-42FC862FD2E3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2121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3DC5E-EA84-432F-A3EF-B18BC2C45A0B}" type="datetime1">
              <a:rPr lang="zh-TW" altLang="en-US" smtClean="0"/>
              <a:pPr/>
              <a:t>2017/6/13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C9E05-451C-4149-831D-DCDAEB3B82B6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0555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417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9058275" y="40445"/>
            <a:ext cx="3133725" cy="6831623"/>
          </a:xfrm>
          <a:prstGeom prst="rect">
            <a:avLst/>
          </a:prstGeom>
          <a:solidFill>
            <a:srgbClr val="59777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直角三角形 8"/>
          <p:cNvSpPr/>
          <p:nvPr/>
        </p:nvSpPr>
        <p:spPr>
          <a:xfrm flipH="1">
            <a:off x="2757268" y="26377"/>
            <a:ext cx="6315075" cy="6849040"/>
          </a:xfrm>
          <a:prstGeom prst="rtTriangle">
            <a:avLst/>
          </a:prstGeom>
          <a:solidFill>
            <a:srgbClr val="59777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800348" y="2171704"/>
            <a:ext cx="76152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植友你知道</a:t>
            </a:r>
            <a:endParaRPr lang="en-US" altLang="zh-TW" sz="6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60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CropLink</a:t>
            </a:r>
            <a:endParaRPr lang="zh-TW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5176912" y="5140694"/>
            <a:ext cx="5908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組長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陳昱宏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組員</a:t>
            </a:r>
            <a:r>
              <a:rPr lang="en-US" altLang="zh-TW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4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黃冠龍、陳歆云、陳柏瑋、黃千瑞</a:t>
            </a:r>
            <a:endParaRPr lang="en-US" altLang="zh-TW" sz="24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11525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3045609" y="1284153"/>
            <a:ext cx="8965639" cy="5146492"/>
            <a:chOff x="1840752" y="1284153"/>
            <a:chExt cx="8965639" cy="5146492"/>
          </a:xfrm>
        </p:grpSpPr>
        <p:grpSp>
          <p:nvGrpSpPr>
            <p:cNvPr id="2" name="群組 1"/>
            <p:cNvGrpSpPr/>
            <p:nvPr/>
          </p:nvGrpSpPr>
          <p:grpSpPr>
            <a:xfrm>
              <a:off x="1840752" y="1284153"/>
              <a:ext cx="8965639" cy="5146492"/>
              <a:chOff x="1654234" y="2245829"/>
              <a:chExt cx="4748024" cy="3696390"/>
            </a:xfrm>
          </p:grpSpPr>
          <p:sp>
            <p:nvSpPr>
              <p:cNvPr id="13" name="Shape 286"/>
              <p:cNvSpPr/>
              <p:nvPr/>
            </p:nvSpPr>
            <p:spPr>
              <a:xfrm>
                <a:off x="1654234" y="2245829"/>
                <a:ext cx="4748024" cy="3696390"/>
              </a:xfrm>
              <a:custGeom>
                <a:avLst/>
                <a:gdLst/>
                <a:ahLst/>
                <a:cxnLst/>
                <a:rect l="0" t="0" r="0" b="0"/>
                <a:pathLst>
                  <a:path w="143434" h="111665" extrusionOk="0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000000"/>
              </a:solidFill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4" name="Shape 287"/>
              <p:cNvSpPr/>
              <p:nvPr/>
            </p:nvSpPr>
            <p:spPr>
              <a:xfrm>
                <a:off x="1852924" y="2442124"/>
                <a:ext cx="4350599" cy="277799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000">
                    <a:solidFill>
                      <a:srgbClr val="999999"/>
                    </a:solidFill>
                    <a:latin typeface="Titillium Web"/>
                    <a:ea typeface="Titillium Web"/>
                    <a:cs typeface="Titillium Web"/>
                    <a:sym typeface="Titillium Web"/>
                  </a:rPr>
                  <a:t>Place your screenshot here</a:t>
                </a:r>
              </a:p>
            </p:txBody>
          </p:sp>
        </p:grpSp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215936" y="1552693"/>
              <a:ext cx="8271214" cy="3872576"/>
            </a:xfrm>
            <a:prstGeom prst="rect">
              <a:avLst/>
            </a:prstGeom>
          </p:spPr>
        </p:pic>
      </p:grpSp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10</a:t>
            </a:fld>
            <a:endParaRPr lang="zh-TW" altLang="en-US"/>
          </a:p>
        </p:txBody>
      </p:sp>
      <p:sp>
        <p:nvSpPr>
          <p:cNvPr id="19" name="圓角矩形圖說文字 18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後台</a:t>
            </a:r>
            <a:r>
              <a:rPr lang="en-US" altLang="zh-TW" sz="3200" dirty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記錄作物</a:t>
            </a:r>
          </a:p>
        </p:txBody>
      </p:sp>
    </p:spTree>
    <p:extLst>
      <p:ext uri="{BB962C8B-B14F-4D97-AF65-F5344CB8AC3E}">
        <p14:creationId xmlns:p14="http://schemas.microsoft.com/office/powerpoint/2010/main" val="168704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20" name="群組 19"/>
          <p:cNvGrpSpPr/>
          <p:nvPr/>
        </p:nvGrpSpPr>
        <p:grpSpPr>
          <a:xfrm>
            <a:off x="3056367" y="1294911"/>
            <a:ext cx="8965639" cy="5146492"/>
            <a:chOff x="1840752" y="1284153"/>
            <a:chExt cx="8965639" cy="5146492"/>
          </a:xfrm>
        </p:grpSpPr>
        <p:grpSp>
          <p:nvGrpSpPr>
            <p:cNvPr id="2" name="群組 1"/>
            <p:cNvGrpSpPr/>
            <p:nvPr/>
          </p:nvGrpSpPr>
          <p:grpSpPr>
            <a:xfrm>
              <a:off x="1840752" y="1284153"/>
              <a:ext cx="8965639" cy="5146492"/>
              <a:chOff x="1654234" y="2245829"/>
              <a:chExt cx="4748024" cy="3696390"/>
            </a:xfrm>
          </p:grpSpPr>
          <p:sp>
            <p:nvSpPr>
              <p:cNvPr id="13" name="Shape 286"/>
              <p:cNvSpPr/>
              <p:nvPr/>
            </p:nvSpPr>
            <p:spPr>
              <a:xfrm>
                <a:off x="1654234" y="2245829"/>
                <a:ext cx="4748024" cy="3696390"/>
              </a:xfrm>
              <a:custGeom>
                <a:avLst/>
                <a:gdLst/>
                <a:ahLst/>
                <a:cxnLst/>
                <a:rect l="0" t="0" r="0" b="0"/>
                <a:pathLst>
                  <a:path w="143434" h="111665" extrusionOk="0">
                    <a:moveTo>
                      <a:pt x="71751" y="2308"/>
                    </a:moveTo>
                    <a:lnTo>
                      <a:pt x="71887" y="2376"/>
                    </a:lnTo>
                    <a:lnTo>
                      <a:pt x="72091" y="2444"/>
                    </a:lnTo>
                    <a:lnTo>
                      <a:pt x="72159" y="2647"/>
                    </a:lnTo>
                    <a:lnTo>
                      <a:pt x="72226" y="2783"/>
                    </a:lnTo>
                    <a:lnTo>
                      <a:pt x="72159" y="2987"/>
                    </a:lnTo>
                    <a:lnTo>
                      <a:pt x="72091" y="3190"/>
                    </a:lnTo>
                    <a:lnTo>
                      <a:pt x="71887" y="3258"/>
                    </a:lnTo>
                    <a:lnTo>
                      <a:pt x="71751" y="3326"/>
                    </a:lnTo>
                    <a:lnTo>
                      <a:pt x="71548" y="3258"/>
                    </a:lnTo>
                    <a:lnTo>
                      <a:pt x="71344" y="3190"/>
                    </a:lnTo>
                    <a:lnTo>
                      <a:pt x="71276" y="2987"/>
                    </a:lnTo>
                    <a:lnTo>
                      <a:pt x="71208" y="2783"/>
                    </a:lnTo>
                    <a:lnTo>
                      <a:pt x="71276" y="2647"/>
                    </a:lnTo>
                    <a:lnTo>
                      <a:pt x="71344" y="2444"/>
                    </a:lnTo>
                    <a:lnTo>
                      <a:pt x="71548" y="2376"/>
                    </a:lnTo>
                    <a:lnTo>
                      <a:pt x="71751" y="2308"/>
                    </a:lnTo>
                    <a:close/>
                    <a:moveTo>
                      <a:pt x="137528" y="5906"/>
                    </a:moveTo>
                    <a:lnTo>
                      <a:pt x="137596" y="5974"/>
                    </a:lnTo>
                    <a:lnTo>
                      <a:pt x="137596" y="89604"/>
                    </a:lnTo>
                    <a:lnTo>
                      <a:pt x="5906" y="89604"/>
                    </a:lnTo>
                    <a:lnTo>
                      <a:pt x="5906" y="5974"/>
                    </a:lnTo>
                    <a:lnTo>
                      <a:pt x="5906" y="5906"/>
                    </a:lnTo>
                    <a:close/>
                    <a:moveTo>
                      <a:pt x="3530" y="0"/>
                    </a:moveTo>
                    <a:lnTo>
                      <a:pt x="3191" y="68"/>
                    </a:lnTo>
                    <a:lnTo>
                      <a:pt x="2444" y="339"/>
                    </a:lnTo>
                    <a:lnTo>
                      <a:pt x="1766" y="679"/>
                    </a:lnTo>
                    <a:lnTo>
                      <a:pt x="1155" y="1154"/>
                    </a:lnTo>
                    <a:lnTo>
                      <a:pt x="679" y="1765"/>
                    </a:lnTo>
                    <a:lnTo>
                      <a:pt x="272" y="2444"/>
                    </a:lnTo>
                    <a:lnTo>
                      <a:pt x="69" y="3190"/>
                    </a:lnTo>
                    <a:lnTo>
                      <a:pt x="1" y="3598"/>
                    </a:lnTo>
                    <a:lnTo>
                      <a:pt x="1" y="4005"/>
                    </a:lnTo>
                    <a:lnTo>
                      <a:pt x="1" y="91572"/>
                    </a:lnTo>
                    <a:lnTo>
                      <a:pt x="1" y="91979"/>
                    </a:lnTo>
                    <a:lnTo>
                      <a:pt x="69" y="92319"/>
                    </a:lnTo>
                    <a:lnTo>
                      <a:pt x="272" y="93065"/>
                    </a:lnTo>
                    <a:lnTo>
                      <a:pt x="679" y="93744"/>
                    </a:lnTo>
                    <a:lnTo>
                      <a:pt x="1155" y="94355"/>
                    </a:lnTo>
                    <a:lnTo>
                      <a:pt x="1766" y="94830"/>
                    </a:lnTo>
                    <a:lnTo>
                      <a:pt x="2444" y="95238"/>
                    </a:lnTo>
                    <a:lnTo>
                      <a:pt x="3191" y="95441"/>
                    </a:lnTo>
                    <a:lnTo>
                      <a:pt x="3530" y="95509"/>
                    </a:lnTo>
                    <a:lnTo>
                      <a:pt x="139904" y="95509"/>
                    </a:lnTo>
                    <a:lnTo>
                      <a:pt x="140311" y="95441"/>
                    </a:lnTo>
                    <a:lnTo>
                      <a:pt x="141058" y="95238"/>
                    </a:lnTo>
                    <a:lnTo>
                      <a:pt x="141737" y="94830"/>
                    </a:lnTo>
                    <a:lnTo>
                      <a:pt x="142280" y="94355"/>
                    </a:lnTo>
                    <a:lnTo>
                      <a:pt x="142755" y="93744"/>
                    </a:lnTo>
                    <a:lnTo>
                      <a:pt x="143162" y="93065"/>
                    </a:lnTo>
                    <a:lnTo>
                      <a:pt x="143366" y="92319"/>
                    </a:lnTo>
                    <a:lnTo>
                      <a:pt x="143434" y="91979"/>
                    </a:lnTo>
                    <a:lnTo>
                      <a:pt x="143434" y="91572"/>
                    </a:lnTo>
                    <a:lnTo>
                      <a:pt x="143434" y="4005"/>
                    </a:lnTo>
                    <a:lnTo>
                      <a:pt x="143434" y="3598"/>
                    </a:lnTo>
                    <a:lnTo>
                      <a:pt x="143366" y="3190"/>
                    </a:lnTo>
                    <a:lnTo>
                      <a:pt x="143162" y="2444"/>
                    </a:lnTo>
                    <a:lnTo>
                      <a:pt x="142755" y="1765"/>
                    </a:lnTo>
                    <a:lnTo>
                      <a:pt x="142280" y="1154"/>
                    </a:lnTo>
                    <a:lnTo>
                      <a:pt x="141737" y="679"/>
                    </a:lnTo>
                    <a:lnTo>
                      <a:pt x="141058" y="339"/>
                    </a:lnTo>
                    <a:lnTo>
                      <a:pt x="140311" y="68"/>
                    </a:lnTo>
                    <a:lnTo>
                      <a:pt x="139904" y="0"/>
                    </a:lnTo>
                    <a:close/>
                    <a:moveTo>
                      <a:pt x="55324" y="95713"/>
                    </a:moveTo>
                    <a:lnTo>
                      <a:pt x="55052" y="98971"/>
                    </a:lnTo>
                    <a:lnTo>
                      <a:pt x="54713" y="102297"/>
                    </a:lnTo>
                    <a:lnTo>
                      <a:pt x="54374" y="105284"/>
                    </a:lnTo>
                    <a:lnTo>
                      <a:pt x="53966" y="107388"/>
                    </a:lnTo>
                    <a:lnTo>
                      <a:pt x="53763" y="108203"/>
                    </a:lnTo>
                    <a:lnTo>
                      <a:pt x="53627" y="108746"/>
                    </a:lnTo>
                    <a:lnTo>
                      <a:pt x="53423" y="109153"/>
                    </a:lnTo>
                    <a:lnTo>
                      <a:pt x="53220" y="109357"/>
                    </a:lnTo>
                    <a:lnTo>
                      <a:pt x="52677" y="109493"/>
                    </a:lnTo>
                    <a:lnTo>
                      <a:pt x="51794" y="109696"/>
                    </a:lnTo>
                    <a:lnTo>
                      <a:pt x="49690" y="110036"/>
                    </a:lnTo>
                    <a:lnTo>
                      <a:pt x="48061" y="110307"/>
                    </a:lnTo>
                    <a:lnTo>
                      <a:pt x="47450" y="110443"/>
                    </a:lnTo>
                    <a:lnTo>
                      <a:pt x="47110" y="110511"/>
                    </a:lnTo>
                    <a:lnTo>
                      <a:pt x="47042" y="110579"/>
                    </a:lnTo>
                    <a:lnTo>
                      <a:pt x="47042" y="110783"/>
                    </a:lnTo>
                    <a:lnTo>
                      <a:pt x="47110" y="110850"/>
                    </a:lnTo>
                    <a:lnTo>
                      <a:pt x="47585" y="110918"/>
                    </a:lnTo>
                    <a:lnTo>
                      <a:pt x="48400" y="110986"/>
                    </a:lnTo>
                    <a:lnTo>
                      <a:pt x="51387" y="111054"/>
                    </a:lnTo>
                    <a:lnTo>
                      <a:pt x="56071" y="111122"/>
                    </a:lnTo>
                    <a:lnTo>
                      <a:pt x="87092" y="111122"/>
                    </a:lnTo>
                    <a:lnTo>
                      <a:pt x="91708" y="111054"/>
                    </a:lnTo>
                    <a:lnTo>
                      <a:pt x="94695" y="110986"/>
                    </a:lnTo>
                    <a:lnTo>
                      <a:pt x="95578" y="110918"/>
                    </a:lnTo>
                    <a:lnTo>
                      <a:pt x="96053" y="110850"/>
                    </a:lnTo>
                    <a:lnTo>
                      <a:pt x="96121" y="110783"/>
                    </a:lnTo>
                    <a:lnTo>
                      <a:pt x="96121" y="110579"/>
                    </a:lnTo>
                    <a:lnTo>
                      <a:pt x="96053" y="110511"/>
                    </a:lnTo>
                    <a:lnTo>
                      <a:pt x="95713" y="110443"/>
                    </a:lnTo>
                    <a:lnTo>
                      <a:pt x="95102" y="110307"/>
                    </a:lnTo>
                    <a:lnTo>
                      <a:pt x="93473" y="110036"/>
                    </a:lnTo>
                    <a:lnTo>
                      <a:pt x="91369" y="109696"/>
                    </a:lnTo>
                    <a:lnTo>
                      <a:pt x="90487" y="109493"/>
                    </a:lnTo>
                    <a:lnTo>
                      <a:pt x="89943" y="109357"/>
                    </a:lnTo>
                    <a:lnTo>
                      <a:pt x="89740" y="109153"/>
                    </a:lnTo>
                    <a:lnTo>
                      <a:pt x="89536" y="108746"/>
                    </a:lnTo>
                    <a:lnTo>
                      <a:pt x="89333" y="108203"/>
                    </a:lnTo>
                    <a:lnTo>
                      <a:pt x="89197" y="107388"/>
                    </a:lnTo>
                    <a:lnTo>
                      <a:pt x="88789" y="105284"/>
                    </a:lnTo>
                    <a:lnTo>
                      <a:pt x="88382" y="102297"/>
                    </a:lnTo>
                    <a:lnTo>
                      <a:pt x="88043" y="98971"/>
                    </a:lnTo>
                    <a:lnTo>
                      <a:pt x="87839" y="95713"/>
                    </a:lnTo>
                    <a:close/>
                    <a:moveTo>
                      <a:pt x="47450" y="111054"/>
                    </a:moveTo>
                    <a:lnTo>
                      <a:pt x="47450" y="111122"/>
                    </a:lnTo>
                    <a:lnTo>
                      <a:pt x="47450" y="111393"/>
                    </a:lnTo>
                    <a:lnTo>
                      <a:pt x="47518" y="111461"/>
                    </a:lnTo>
                    <a:lnTo>
                      <a:pt x="48807" y="111529"/>
                    </a:lnTo>
                    <a:lnTo>
                      <a:pt x="52473" y="111597"/>
                    </a:lnTo>
                    <a:lnTo>
                      <a:pt x="62384" y="111665"/>
                    </a:lnTo>
                    <a:lnTo>
                      <a:pt x="80779" y="111665"/>
                    </a:lnTo>
                    <a:lnTo>
                      <a:pt x="90622" y="111597"/>
                    </a:lnTo>
                    <a:lnTo>
                      <a:pt x="94356" y="111529"/>
                    </a:lnTo>
                    <a:lnTo>
                      <a:pt x="95646" y="111461"/>
                    </a:lnTo>
                    <a:lnTo>
                      <a:pt x="95713" y="111393"/>
                    </a:lnTo>
                    <a:lnTo>
                      <a:pt x="95713" y="111122"/>
                    </a:lnTo>
                    <a:lnTo>
                      <a:pt x="95646" y="111054"/>
                    </a:lnTo>
                    <a:lnTo>
                      <a:pt x="94084" y="111122"/>
                    </a:lnTo>
                    <a:lnTo>
                      <a:pt x="91233" y="111190"/>
                    </a:lnTo>
                    <a:lnTo>
                      <a:pt x="80847" y="111258"/>
                    </a:lnTo>
                    <a:lnTo>
                      <a:pt x="62316" y="111258"/>
                    </a:lnTo>
                    <a:lnTo>
                      <a:pt x="51930" y="111190"/>
                    </a:lnTo>
                    <a:lnTo>
                      <a:pt x="49079" y="111122"/>
                    </a:lnTo>
                    <a:lnTo>
                      <a:pt x="47518" y="111054"/>
                    </a:lnTo>
                    <a:close/>
                  </a:path>
                </a:pathLst>
              </a:custGeom>
              <a:solidFill>
                <a:srgbClr val="000000"/>
              </a:solidFill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endParaRPr>
                  <a:latin typeface="Titillium Web"/>
                  <a:ea typeface="Titillium Web"/>
                  <a:cs typeface="Titillium Web"/>
                  <a:sym typeface="Titillium Web"/>
                </a:endParaRPr>
              </a:p>
            </p:txBody>
          </p:sp>
          <p:sp>
            <p:nvSpPr>
              <p:cNvPr id="14" name="Shape 287"/>
              <p:cNvSpPr/>
              <p:nvPr/>
            </p:nvSpPr>
            <p:spPr>
              <a:xfrm>
                <a:off x="1852924" y="2442124"/>
                <a:ext cx="4350599" cy="277799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000">
                    <a:solidFill>
                      <a:srgbClr val="999999"/>
                    </a:solidFill>
                    <a:latin typeface="Titillium Web"/>
                    <a:ea typeface="Titillium Web"/>
                    <a:cs typeface="Titillium Web"/>
                    <a:sym typeface="Titillium Web"/>
                  </a:rPr>
                  <a:t>Place your screenshot here</a:t>
                </a:r>
              </a:p>
            </p:txBody>
          </p:sp>
        </p:grpSp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674962" y="1577900"/>
              <a:ext cx="6096000" cy="3849750"/>
            </a:xfrm>
            <a:prstGeom prst="rect">
              <a:avLst/>
            </a:prstGeom>
          </p:spPr>
        </p:pic>
        <p:pic>
          <p:nvPicPr>
            <p:cNvPr id="3" name="圖片 2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658920" y="1895848"/>
              <a:ext cx="3998554" cy="513513"/>
            </a:xfrm>
            <a:prstGeom prst="rect">
              <a:avLst/>
            </a:prstGeom>
          </p:spPr>
        </p:pic>
      </p:grp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11</a:t>
            </a:fld>
            <a:endParaRPr lang="zh-TW" altLang="en-US"/>
          </a:p>
        </p:txBody>
      </p:sp>
      <p:sp>
        <p:nvSpPr>
          <p:cNvPr id="21" name="圓角矩形圖說文字 20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後台</a:t>
            </a:r>
            <a:r>
              <a:rPr lang="en-US" altLang="zh-TW" sz="3200" dirty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記錄作物</a:t>
            </a:r>
          </a:p>
        </p:txBody>
      </p:sp>
    </p:spTree>
    <p:extLst>
      <p:ext uri="{BB962C8B-B14F-4D97-AF65-F5344CB8AC3E}">
        <p14:creationId xmlns:p14="http://schemas.microsoft.com/office/powerpoint/2010/main" val="182136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2" name="群組 1"/>
          <p:cNvGrpSpPr/>
          <p:nvPr/>
        </p:nvGrpSpPr>
        <p:grpSpPr>
          <a:xfrm>
            <a:off x="2916516" y="1294911"/>
            <a:ext cx="8965639" cy="5146492"/>
            <a:chOff x="1654234" y="2245829"/>
            <a:chExt cx="4748024" cy="3696390"/>
          </a:xfrm>
        </p:grpSpPr>
        <p:sp>
          <p:nvSpPr>
            <p:cNvPr id="13" name="Shape 286"/>
            <p:cNvSpPr/>
            <p:nvPr/>
          </p:nvSpPr>
          <p:spPr>
            <a:xfrm>
              <a:off x="1654234" y="2245829"/>
              <a:ext cx="4748024" cy="3696390"/>
            </a:xfrm>
            <a:custGeom>
              <a:avLst/>
              <a:gdLst/>
              <a:ahLst/>
              <a:cxnLst/>
              <a:rect l="0" t="0" r="0" b="0"/>
              <a:pathLst>
                <a:path w="143434" h="111665" extrusionOk="0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000000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Shape 287"/>
            <p:cNvSpPr/>
            <p:nvPr/>
          </p:nvSpPr>
          <p:spPr>
            <a:xfrm>
              <a:off x="1852924" y="2442124"/>
              <a:ext cx="4350599" cy="27779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000">
                  <a:solidFill>
                    <a:srgbClr val="999999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Place your screenshot here</a:t>
              </a:r>
            </a:p>
          </p:txBody>
        </p:sp>
      </p:grp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12</a:t>
            </a:fld>
            <a:endParaRPr lang="zh-TW" altLang="en-US"/>
          </a:p>
        </p:txBody>
      </p:sp>
      <p:sp>
        <p:nvSpPr>
          <p:cNvPr id="19" name="圓角矩形圖說文字 18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前台</a:t>
            </a:r>
            <a:r>
              <a:rPr lang="en-US" altLang="zh-TW" sz="3200" dirty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檢視</a:t>
            </a:r>
            <a:r>
              <a:rPr lang="en-US" altLang="zh-TW" sz="3200" dirty="0">
                <a:latin typeface="標楷體" pitchFamily="65" charset="-120"/>
                <a:ea typeface="標楷體" pitchFamily="65" charset="-120"/>
              </a:rPr>
              <a:t>/</a:t>
            </a:r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評論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901850B0-E9BF-41B7-820A-91C7544969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700" y="1563451"/>
            <a:ext cx="8237313" cy="387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664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2" name="群組 1"/>
          <p:cNvGrpSpPr/>
          <p:nvPr/>
        </p:nvGrpSpPr>
        <p:grpSpPr>
          <a:xfrm>
            <a:off x="2948790" y="1294910"/>
            <a:ext cx="8965639" cy="5146492"/>
            <a:chOff x="1654234" y="2245829"/>
            <a:chExt cx="4748024" cy="3696390"/>
          </a:xfrm>
        </p:grpSpPr>
        <p:sp>
          <p:nvSpPr>
            <p:cNvPr id="13" name="Shape 286"/>
            <p:cNvSpPr/>
            <p:nvPr/>
          </p:nvSpPr>
          <p:spPr>
            <a:xfrm>
              <a:off x="1654234" y="2245829"/>
              <a:ext cx="4748024" cy="3696390"/>
            </a:xfrm>
            <a:custGeom>
              <a:avLst/>
              <a:gdLst/>
              <a:ahLst/>
              <a:cxnLst/>
              <a:rect l="0" t="0" r="0" b="0"/>
              <a:pathLst>
                <a:path w="143434" h="111665" extrusionOk="0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000000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Shape 287"/>
            <p:cNvSpPr/>
            <p:nvPr/>
          </p:nvSpPr>
          <p:spPr>
            <a:xfrm>
              <a:off x="1852924" y="2442124"/>
              <a:ext cx="4350599" cy="27779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000">
                  <a:solidFill>
                    <a:srgbClr val="999999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Place your screenshot here</a:t>
              </a:r>
            </a:p>
          </p:txBody>
        </p:sp>
      </p:grpSp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689734" y="1604707"/>
            <a:ext cx="7435365" cy="3708764"/>
          </a:xfrm>
          <a:prstGeom prst="rect">
            <a:avLst/>
          </a:prstGeom>
        </p:spPr>
      </p:pic>
      <p:sp>
        <p:nvSpPr>
          <p:cNvPr id="8" name="投影片編號版面配置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13</a:t>
            </a:fld>
            <a:endParaRPr lang="zh-TW" altLang="en-US"/>
          </a:p>
        </p:txBody>
      </p:sp>
      <p:sp>
        <p:nvSpPr>
          <p:cNvPr id="18" name="圓角矩形圖說文字 17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後台</a:t>
            </a:r>
            <a:r>
              <a:rPr lang="en-US" altLang="zh-TW" sz="3200" dirty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販賣功能</a:t>
            </a:r>
          </a:p>
        </p:txBody>
      </p:sp>
    </p:spTree>
    <p:extLst>
      <p:ext uri="{BB962C8B-B14F-4D97-AF65-F5344CB8AC3E}">
        <p14:creationId xmlns:p14="http://schemas.microsoft.com/office/powerpoint/2010/main" val="57207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2" name="群組 1"/>
          <p:cNvGrpSpPr/>
          <p:nvPr/>
        </p:nvGrpSpPr>
        <p:grpSpPr>
          <a:xfrm>
            <a:off x="2981063" y="1273395"/>
            <a:ext cx="8965639" cy="5146492"/>
            <a:chOff x="1654234" y="2245829"/>
            <a:chExt cx="4748024" cy="3696390"/>
          </a:xfrm>
        </p:grpSpPr>
        <p:sp>
          <p:nvSpPr>
            <p:cNvPr id="13" name="Shape 286"/>
            <p:cNvSpPr/>
            <p:nvPr/>
          </p:nvSpPr>
          <p:spPr>
            <a:xfrm>
              <a:off x="1654234" y="2245829"/>
              <a:ext cx="4748024" cy="3696390"/>
            </a:xfrm>
            <a:custGeom>
              <a:avLst/>
              <a:gdLst/>
              <a:ahLst/>
              <a:cxnLst/>
              <a:rect l="0" t="0" r="0" b="0"/>
              <a:pathLst>
                <a:path w="143434" h="111665" extrusionOk="0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000000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Shape 287"/>
            <p:cNvSpPr/>
            <p:nvPr/>
          </p:nvSpPr>
          <p:spPr>
            <a:xfrm>
              <a:off x="1852924" y="2442124"/>
              <a:ext cx="4350599" cy="27779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000">
                  <a:solidFill>
                    <a:srgbClr val="999999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Place your screenshot here</a:t>
              </a:r>
            </a:p>
          </p:txBody>
        </p:sp>
      </p:grp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14</a:t>
            </a:fld>
            <a:endParaRPr lang="zh-TW" altLang="en-US"/>
          </a:p>
        </p:txBody>
      </p:sp>
      <p:sp>
        <p:nvSpPr>
          <p:cNvPr id="18" name="圓角矩形圖說文字 17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前台</a:t>
            </a:r>
            <a:r>
              <a:rPr lang="en-US" altLang="zh-TW" sz="3200" dirty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管理介面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3728B8E-EEB4-4540-A646-25B5DAD067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48" y="1546697"/>
            <a:ext cx="8215186" cy="3867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0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2" name="群組 1"/>
          <p:cNvGrpSpPr/>
          <p:nvPr/>
        </p:nvGrpSpPr>
        <p:grpSpPr>
          <a:xfrm>
            <a:off x="2981063" y="1273395"/>
            <a:ext cx="8965639" cy="5146492"/>
            <a:chOff x="1654234" y="2245829"/>
            <a:chExt cx="4748024" cy="3696390"/>
          </a:xfrm>
        </p:grpSpPr>
        <p:sp>
          <p:nvSpPr>
            <p:cNvPr id="13" name="Shape 286"/>
            <p:cNvSpPr/>
            <p:nvPr/>
          </p:nvSpPr>
          <p:spPr>
            <a:xfrm>
              <a:off x="1654234" y="2245829"/>
              <a:ext cx="4748024" cy="3696390"/>
            </a:xfrm>
            <a:custGeom>
              <a:avLst/>
              <a:gdLst/>
              <a:ahLst/>
              <a:cxnLst/>
              <a:rect l="0" t="0" r="0" b="0"/>
              <a:pathLst>
                <a:path w="143434" h="111665" extrusionOk="0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000000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Shape 287"/>
            <p:cNvSpPr/>
            <p:nvPr/>
          </p:nvSpPr>
          <p:spPr>
            <a:xfrm>
              <a:off x="1852924" y="2442124"/>
              <a:ext cx="4350599" cy="27779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000">
                  <a:solidFill>
                    <a:srgbClr val="999999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Place your screenshot here</a:t>
              </a:r>
            </a:p>
          </p:txBody>
        </p:sp>
      </p:grp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15</a:t>
            </a:fld>
            <a:endParaRPr lang="zh-TW" altLang="en-US"/>
          </a:p>
        </p:txBody>
      </p:sp>
      <p:sp>
        <p:nvSpPr>
          <p:cNvPr id="18" name="圓角矩形圖說文字 17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前台</a:t>
            </a:r>
            <a:r>
              <a:rPr lang="en-US" altLang="zh-TW" sz="3200" dirty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賣場介面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BA32674-BC5E-49E4-A393-CAC1D83CC8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248" y="1546697"/>
            <a:ext cx="8215186" cy="3867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364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Work schedule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16</a:t>
            </a:fld>
            <a:endParaRPr lang="zh-TW" altLang="en-US"/>
          </a:p>
        </p:txBody>
      </p:sp>
      <p:sp>
        <p:nvSpPr>
          <p:cNvPr id="3" name="文字方塊 2"/>
          <p:cNvSpPr txBox="1"/>
          <p:nvPr/>
        </p:nvSpPr>
        <p:spPr>
          <a:xfrm>
            <a:off x="1654234" y="1546692"/>
            <a:ext cx="937817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網頁前台設計及程式撰寫、資料統整</a:t>
            </a:r>
            <a:r>
              <a:rPr lang="en-US" altLang="zh-TW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　</a:t>
            </a:r>
            <a:r>
              <a:rPr lang="zh-TW" altLang="en-US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陳昱宏</a:t>
            </a: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altLang="zh-TW" sz="2800" b="1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資料收集、分析</a:t>
            </a:r>
            <a:r>
              <a:rPr lang="en-US" altLang="zh-TW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　黃冠龍</a:t>
            </a: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網頁後台設計及程式撰寫</a:t>
            </a:r>
            <a:r>
              <a:rPr lang="en-US" altLang="zh-TW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　黃千瑞</a:t>
            </a: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endParaRPr lang="en-US" altLang="zh-TW" sz="2800" dirty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zh-TW" altLang="en-US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簡報製作、資料查詢</a:t>
            </a:r>
            <a:r>
              <a:rPr lang="en-US" altLang="zh-TW" sz="2800" b="1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28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　陳歆云、陳柏瑋</a:t>
            </a:r>
          </a:p>
        </p:txBody>
      </p:sp>
    </p:spTree>
    <p:extLst>
      <p:ext uri="{BB962C8B-B14F-4D97-AF65-F5344CB8AC3E}">
        <p14:creationId xmlns:p14="http://schemas.microsoft.com/office/powerpoint/2010/main" val="356950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17</a:t>
            </a:fld>
            <a:endParaRPr lang="zh-TW" altLang="en-US"/>
          </a:p>
        </p:txBody>
      </p:sp>
      <p:pic>
        <p:nvPicPr>
          <p:cNvPr id="18" name="Picture 2" descr="https://scontent-sin6-1.xx.fbcdn.net/v/t35.0-12/18987350_1105257979619252_1593387220_o.jpg?oh=ccaf69cb22b2456d46ce413c0985f9c4&amp;oe=593807D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t="38696"/>
          <a:stretch>
            <a:fillRect/>
          </a:stretch>
        </p:blipFill>
        <p:spPr bwMode="auto">
          <a:xfrm>
            <a:off x="0" y="898355"/>
            <a:ext cx="12192000" cy="3596203"/>
          </a:xfrm>
          <a:prstGeom prst="rect">
            <a:avLst/>
          </a:prstGeom>
          <a:noFill/>
        </p:spPr>
      </p:pic>
      <p:sp>
        <p:nvSpPr>
          <p:cNvPr id="19" name="Shape 294"/>
          <p:cNvSpPr txBox="1">
            <a:spLocks/>
          </p:cNvSpPr>
          <p:nvPr/>
        </p:nvSpPr>
        <p:spPr>
          <a:xfrm>
            <a:off x="3149000" y="2468258"/>
            <a:ext cx="6636684" cy="15463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" sz="12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Thanks!!</a:t>
            </a:r>
          </a:p>
        </p:txBody>
      </p:sp>
      <p:sp>
        <p:nvSpPr>
          <p:cNvPr id="21" name="Shape 295"/>
          <p:cNvSpPr txBox="1">
            <a:spLocks/>
          </p:cNvSpPr>
          <p:nvPr/>
        </p:nvSpPr>
        <p:spPr>
          <a:xfrm>
            <a:off x="3174234" y="4438835"/>
            <a:ext cx="6175199" cy="2991199"/>
          </a:xfrm>
          <a:prstGeom prst="rect">
            <a:avLst/>
          </a:prstGeom>
        </p:spPr>
        <p:txBody>
          <a:bodyPr vert="horz" lIns="121900" tIns="121900" rIns="121900" bIns="12190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" sz="4800" dirty="0">
                <a:solidFill>
                  <a:srgbClr val="000000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266775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5417"/>
          </a:xfrm>
          <a:prstGeom prst="rect">
            <a:avLst/>
          </a:prstGeom>
        </p:spPr>
      </p:pic>
      <p:sp>
        <p:nvSpPr>
          <p:cNvPr id="5" name="平行四邊形 4"/>
          <p:cNvSpPr/>
          <p:nvPr/>
        </p:nvSpPr>
        <p:spPr>
          <a:xfrm>
            <a:off x="2675563" y="-1"/>
            <a:ext cx="6265237" cy="6875418"/>
          </a:xfrm>
          <a:prstGeom prst="parallelogram">
            <a:avLst>
              <a:gd name="adj" fmla="val 39072"/>
            </a:avLst>
          </a:prstGeom>
          <a:solidFill>
            <a:srgbClr val="8FAA93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" name="文字方塊 6"/>
          <p:cNvSpPr txBox="1"/>
          <p:nvPr/>
        </p:nvSpPr>
        <p:spPr>
          <a:xfrm>
            <a:off x="5146505" y="-31670"/>
            <a:ext cx="34045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Outline</a:t>
            </a:r>
            <a:endParaRPr lang="zh-TW" altLang="en-US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矩形 8"/>
          <p:cNvSpPr/>
          <p:nvPr/>
        </p:nvSpPr>
        <p:spPr>
          <a:xfrm>
            <a:off x="3054066" y="1900870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　　　　　　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1. Introduction</a:t>
            </a: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　　　　　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2. 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Juror’s Comments</a:t>
            </a: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　　　　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3. Product or service function</a:t>
            </a: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　　　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4. Data Source</a:t>
            </a: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　　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5. FOR WHO ?</a:t>
            </a: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zh-TW" altLang="en-US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　</a:t>
            </a:r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6. Product design</a:t>
            </a: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7. </a:t>
            </a:r>
            <a:r>
              <a:rPr lang="en-US" altLang="zh-TW" sz="2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Work distribution</a:t>
            </a:r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sz="2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07195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Introduction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30" name="矩形 29"/>
          <p:cNvSpPr/>
          <p:nvPr/>
        </p:nvSpPr>
        <p:spPr>
          <a:xfrm>
            <a:off x="2966023" y="4286256"/>
            <a:ext cx="288886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消費者們能夠透過此平台了解市場上農產品的價格及品質，並</a:t>
            </a:r>
            <a:r>
              <a:rPr lang="zh-TW" altLang="zh-TW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直接向農民或是批發商購買農產品</a:t>
            </a:r>
            <a:endParaRPr lang="zh-TW" altLang="en-US" dirty="0"/>
          </a:p>
        </p:txBody>
      </p:sp>
      <p:pic>
        <p:nvPicPr>
          <p:cNvPr id="32" name="Picture 2" descr="https://scontent-sin6-1.xx.fbcdn.net/v/t35.0-12/18987350_1105257979619252_1593387220_o.jpg?oh=ccaf69cb22b2456d46ce413c0985f9c4&amp;oe=593807D8"/>
          <p:cNvPicPr>
            <a:picLocks noChangeAspect="1" noChangeArrowheads="1"/>
          </p:cNvPicPr>
          <p:nvPr/>
        </p:nvPicPr>
        <p:blipFill>
          <a:blip r:embed="rId3" cstate="print"/>
          <a:srcRect t="38696"/>
          <a:stretch>
            <a:fillRect/>
          </a:stretch>
        </p:blipFill>
        <p:spPr bwMode="auto">
          <a:xfrm>
            <a:off x="0" y="928670"/>
            <a:ext cx="12192000" cy="3168953"/>
          </a:xfrm>
          <a:prstGeom prst="rect">
            <a:avLst/>
          </a:prstGeom>
          <a:noFill/>
        </p:spPr>
      </p:pic>
      <p:grpSp>
        <p:nvGrpSpPr>
          <p:cNvPr id="38" name="群組 37"/>
          <p:cNvGrpSpPr/>
          <p:nvPr/>
        </p:nvGrpSpPr>
        <p:grpSpPr>
          <a:xfrm>
            <a:off x="1465826" y="4500570"/>
            <a:ext cx="1213200" cy="1214446"/>
            <a:chOff x="428596" y="4500570"/>
            <a:chExt cx="1213200" cy="1214446"/>
          </a:xfrm>
          <a:solidFill>
            <a:schemeClr val="accent1">
              <a:lumMod val="75000"/>
            </a:schemeClr>
          </a:solidFill>
        </p:grpSpPr>
        <p:sp>
          <p:nvSpPr>
            <p:cNvPr id="39" name="橢圓 38"/>
            <p:cNvSpPr/>
            <p:nvPr/>
          </p:nvSpPr>
          <p:spPr>
            <a:xfrm>
              <a:off x="428596" y="4500570"/>
              <a:ext cx="1213200" cy="1214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0" name="文字方塊 39"/>
            <p:cNvSpPr txBox="1"/>
            <p:nvPr/>
          </p:nvSpPr>
          <p:spPr>
            <a:xfrm>
              <a:off x="845968" y="4799394"/>
              <a:ext cx="428628" cy="58477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zh-TW" sz="3200" dirty="0">
                  <a:solidFill>
                    <a:schemeClr val="bg1"/>
                  </a:solidFill>
                </a:rPr>
                <a:t>1</a:t>
              </a:r>
              <a:endParaRPr lang="zh-TW" altLang="en-US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7900968" y="4286256"/>
            <a:ext cx="307183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販賣角色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(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包含批發蔬果的廠商、農民、一般消費者等</a:t>
            </a:r>
            <a:r>
              <a:rPr lang="en-US" altLang="zh-TW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能夠管理其自身的販賣商品，透過</a:t>
            </a:r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易於操作的管理介面</a:t>
            </a:r>
            <a:r>
              <a:rPr lang="zh-TW" altLang="en-US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以及詳細的產品分類，給予賣家更清楚且</a:t>
            </a:r>
            <a:r>
              <a: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便利的管理平台</a:t>
            </a:r>
          </a:p>
        </p:txBody>
      </p:sp>
      <p:grpSp>
        <p:nvGrpSpPr>
          <p:cNvPr id="45" name="群組 44"/>
          <p:cNvGrpSpPr/>
          <p:nvPr/>
        </p:nvGrpSpPr>
        <p:grpSpPr>
          <a:xfrm>
            <a:off x="6472240" y="4500570"/>
            <a:ext cx="1213200" cy="1214446"/>
            <a:chOff x="428596" y="4500570"/>
            <a:chExt cx="1213200" cy="1214446"/>
          </a:xfrm>
          <a:solidFill>
            <a:schemeClr val="accent6">
              <a:lumMod val="75000"/>
            </a:schemeClr>
          </a:solidFill>
        </p:grpSpPr>
        <p:sp>
          <p:nvSpPr>
            <p:cNvPr id="46" name="橢圓 45"/>
            <p:cNvSpPr/>
            <p:nvPr/>
          </p:nvSpPr>
          <p:spPr>
            <a:xfrm>
              <a:off x="428596" y="4500570"/>
              <a:ext cx="1213200" cy="1214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47" name="文字方塊 46"/>
            <p:cNvSpPr txBox="1"/>
            <p:nvPr/>
          </p:nvSpPr>
          <p:spPr>
            <a:xfrm>
              <a:off x="845968" y="4799394"/>
              <a:ext cx="428628" cy="58477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en-US" altLang="zh-TW" sz="3200" dirty="0">
                  <a:solidFill>
                    <a:schemeClr val="bg1"/>
                  </a:solidFill>
                </a:rPr>
                <a:t>2</a:t>
              </a:r>
              <a:endParaRPr lang="zh-TW" altLang="en-US" sz="3200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3868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Juror’s Comments</a:t>
            </a:r>
          </a:p>
        </p:txBody>
      </p:sp>
      <p:grpSp>
        <p:nvGrpSpPr>
          <p:cNvPr id="2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aphicFrame>
        <p:nvGraphicFramePr>
          <p:cNvPr id="31" name="表格 30"/>
          <p:cNvGraphicFramePr>
            <a:graphicFrameLocks noGrp="1"/>
          </p:cNvGraphicFramePr>
          <p:nvPr/>
        </p:nvGraphicFramePr>
        <p:xfrm>
          <a:off x="2151742" y="1143000"/>
          <a:ext cx="8128000" cy="522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評審意見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我們的回應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相關資訊均有類似資訊平台，全部資訊整合在一起討論時難聚焦</a:t>
                      </a:r>
                      <a:endParaRPr lang="en-US" altLang="zh-TW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  <a:p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在這一部分中，我們已將所引用的開放資料簡化為單純的農業行情資訊，並讓使用者能夠直接在我們的平台上進行販賣及評論，藉此使我們的平台變得更加便於使用。</a:t>
                      </a:r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構想籠統無聚焦</a:t>
                      </a:r>
                      <a:endParaRPr lang="en-US" altLang="zh-TW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在接納評審們的意見後，我們完成了一個更簡潔且友善的平台，為使用者帶來了方便且直接的功能性。</a:t>
                      </a:r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所引用之</a:t>
                      </a:r>
                      <a:r>
                        <a:rPr lang="en-US" altLang="zh-TW" dirty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Open Data</a:t>
                      </a:r>
                      <a:r>
                        <a:rPr lang="zh-TW" altLang="en-US" dirty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不容易達成目標</a:t>
                      </a:r>
                      <a:endParaRPr lang="en-US" altLang="zh-TW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在接納評審們的意見後，我們藉由使用農業行情之</a:t>
                      </a:r>
                      <a:r>
                        <a:rPr lang="en-US" altLang="zh-TW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Open</a:t>
                      </a:r>
                      <a:r>
                        <a:rPr lang="en-US" altLang="zh-TW" baseline="0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 Data</a:t>
                      </a:r>
                      <a:r>
                        <a:rPr lang="zh-TW" altLang="en-US" baseline="0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來達成農產品價格透明化之目標</a:t>
                      </a:r>
                      <a:r>
                        <a:rPr lang="zh-TW" altLang="en-US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。</a:t>
                      </a:r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系統欲提供之功能過於匱乏，但有些功能如未來產物預測、了解農產品品質等功能，其可行性頗為困難。</a:t>
                      </a:r>
                      <a:endParaRPr lang="en-US" altLang="zh-CN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使用者能夠在平台上得到農業行情資訊，藉此來決定所販賣的農產品價格，也能夠為別人的農作物加以評論，為使用者帶來了方便且直接的功能性。</a:t>
                      </a:r>
                      <a:endParaRPr lang="zh-TW" altLang="en-US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活潑度不錯</a:t>
                      </a:r>
                      <a:endParaRPr lang="en-US" altLang="zh-CN" dirty="0">
                        <a:latin typeface="Times New Roman" pitchFamily="18" charset="0"/>
                        <a:ea typeface="標楷體" pitchFamily="65" charset="-12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sz="1800" kern="1200" dirty="0">
                          <a:solidFill>
                            <a:srgbClr val="FF0000"/>
                          </a:solidFill>
                          <a:latin typeface="Times New Roman" pitchFamily="18" charset="0"/>
                          <a:ea typeface="標楷體" pitchFamily="65" charset="-120"/>
                          <a:cs typeface="Times New Roman" pitchFamily="18" charset="0"/>
                        </a:rPr>
                        <a:t>謝謝評審老師的鼓勵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4" name="投影片編號版面配置區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r>
              <a:rPr lang="en-US" altLang="zh-TW" dirty="0"/>
              <a:t>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77179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385749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or service function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pic>
        <p:nvPicPr>
          <p:cNvPr id="13" name="圖片 1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5480" y="1124744"/>
            <a:ext cx="6624736" cy="5053402"/>
          </a:xfrm>
          <a:prstGeom prst="rect">
            <a:avLst/>
          </a:prstGeom>
          <a:noFill/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720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385749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or service function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pic>
        <p:nvPicPr>
          <p:cNvPr id="13" name="圖片 1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5480" y="1124744"/>
            <a:ext cx="6624736" cy="5053402"/>
          </a:xfrm>
          <a:prstGeom prst="rect">
            <a:avLst/>
          </a:prstGeom>
          <a:noFill/>
        </p:spPr>
      </p:pic>
      <p:sp>
        <p:nvSpPr>
          <p:cNvPr id="14" name="圓角矩形 13"/>
          <p:cNvSpPr/>
          <p:nvPr/>
        </p:nvSpPr>
        <p:spPr>
          <a:xfrm>
            <a:off x="3281689" y="2819158"/>
            <a:ext cx="668740" cy="469474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法規資訊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678" y="5422231"/>
            <a:ext cx="705853" cy="705853"/>
          </a:xfrm>
          <a:prstGeom prst="rect">
            <a:avLst/>
          </a:prstGeom>
        </p:spPr>
      </p:pic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871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Data Source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3" name="內容版面配置區 1"/>
          <p:cNvSpPr txBox="1">
            <a:spLocks/>
          </p:cNvSpPr>
          <p:nvPr/>
        </p:nvSpPr>
        <p:spPr>
          <a:xfrm>
            <a:off x="1862920" y="1216510"/>
            <a:ext cx="8229600" cy="45259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lnSpc>
                <a:spcPct val="100000"/>
              </a:lnSpc>
              <a:spcBef>
                <a:spcPct val="20000"/>
              </a:spcBef>
            </a:pPr>
            <a:r>
              <a:rPr lang="zh-TW" altLang="en-US" sz="2400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行政院農業委員會農糧署</a:t>
            </a:r>
            <a:endParaRPr lang="en-US" altLang="zh-TW" sz="2400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742950" lvl="1" indent="-285750" algn="just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zh-TW" altLang="zh-TW" dirty="0">
                <a:solidFill>
                  <a:prstClr val="black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農產品批發市場交易行情站</a:t>
            </a:r>
            <a:endParaRPr lang="en-US" altLang="zh-TW" dirty="0">
              <a:solidFill>
                <a:prstClr val="black"/>
              </a:solidFill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pic>
        <p:nvPicPr>
          <p:cNvPr id="24" name="圖片 2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98051" y="2800686"/>
            <a:ext cx="7994469" cy="2592288"/>
          </a:xfrm>
          <a:prstGeom prst="rect">
            <a:avLst/>
          </a:prstGeom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4069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FOR WHO ?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4" name="圓角矩形 23"/>
          <p:cNvSpPr/>
          <p:nvPr/>
        </p:nvSpPr>
        <p:spPr>
          <a:xfrm>
            <a:off x="2780307" y="1816102"/>
            <a:ext cx="2664296" cy="936104"/>
          </a:xfrm>
          <a:prstGeom prst="roundRect">
            <a:avLst/>
          </a:prstGeom>
          <a:solidFill>
            <a:srgbClr val="00B050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蔬果販賣商</a:t>
            </a:r>
          </a:p>
        </p:txBody>
      </p:sp>
      <p:sp>
        <p:nvSpPr>
          <p:cNvPr id="25" name="圓角矩形 24"/>
          <p:cNvSpPr/>
          <p:nvPr/>
        </p:nvSpPr>
        <p:spPr>
          <a:xfrm>
            <a:off x="6676614" y="1816102"/>
            <a:ext cx="2664296" cy="936104"/>
          </a:xfrm>
          <a:prstGeom prst="roundRect">
            <a:avLst/>
          </a:prstGeom>
          <a:solidFill>
            <a:srgbClr val="00B050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一般消費者</a:t>
            </a:r>
          </a:p>
        </p:txBody>
      </p:sp>
      <p:sp>
        <p:nvSpPr>
          <p:cNvPr id="26" name="橢圓 25"/>
          <p:cNvSpPr/>
          <p:nvPr/>
        </p:nvSpPr>
        <p:spPr>
          <a:xfrm>
            <a:off x="4426364" y="3486276"/>
            <a:ext cx="1368152" cy="1368000"/>
          </a:xfrm>
          <a:prstGeom prst="ellipse">
            <a:avLst/>
          </a:prstGeom>
          <a:solidFill>
            <a:srgbClr val="4F81BD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農產品行情</a:t>
            </a:r>
          </a:p>
        </p:txBody>
      </p:sp>
      <p:sp>
        <p:nvSpPr>
          <p:cNvPr id="27" name="橢圓 26"/>
          <p:cNvSpPr/>
          <p:nvPr/>
        </p:nvSpPr>
        <p:spPr>
          <a:xfrm>
            <a:off x="6478592" y="3486276"/>
            <a:ext cx="1368152" cy="1368000"/>
          </a:xfrm>
          <a:prstGeom prst="ellipse">
            <a:avLst/>
          </a:prstGeom>
          <a:solidFill>
            <a:srgbClr val="4F81BD"/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農業相關資訊</a:t>
            </a:r>
          </a:p>
        </p:txBody>
      </p:sp>
      <p:sp>
        <p:nvSpPr>
          <p:cNvPr id="28" name="橢圓 27"/>
          <p:cNvSpPr/>
          <p:nvPr/>
        </p:nvSpPr>
        <p:spPr>
          <a:xfrm>
            <a:off x="2068102" y="3155679"/>
            <a:ext cx="1368152" cy="1368000"/>
          </a:xfrm>
          <a:prstGeom prst="ellipse">
            <a:avLst/>
          </a:prstGeom>
          <a:solidFill>
            <a:srgbClr val="F79646">
              <a:lumMod val="75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賣場管理</a:t>
            </a:r>
          </a:p>
        </p:txBody>
      </p:sp>
      <p:sp>
        <p:nvSpPr>
          <p:cNvPr id="29" name="橢圓 28"/>
          <p:cNvSpPr/>
          <p:nvPr/>
        </p:nvSpPr>
        <p:spPr>
          <a:xfrm>
            <a:off x="8836854" y="3204246"/>
            <a:ext cx="1368152" cy="1368000"/>
          </a:xfrm>
          <a:prstGeom prst="ellipse">
            <a:avLst/>
          </a:prstGeom>
          <a:solidFill>
            <a:srgbClr val="F79646">
              <a:lumMod val="75000"/>
            </a:srgbClr>
          </a:solidFill>
          <a:ln w="127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網路訂購</a:t>
            </a:r>
          </a:p>
        </p:txBody>
      </p:sp>
      <p:cxnSp>
        <p:nvCxnSpPr>
          <p:cNvPr id="30" name="直線接點 29"/>
          <p:cNvCxnSpPr>
            <a:stCxn id="24" idx="2"/>
            <a:endCxn id="28" idx="0"/>
          </p:cNvCxnSpPr>
          <p:nvPr/>
        </p:nvCxnSpPr>
        <p:spPr>
          <a:xfrm flipH="1">
            <a:off x="2752178" y="2752206"/>
            <a:ext cx="1360277" cy="403473"/>
          </a:xfrm>
          <a:prstGeom prst="line">
            <a:avLst/>
          </a:prstGeom>
          <a:noFill/>
          <a:ln w="9525" cap="flat" cmpd="sng" algn="ctr">
            <a:solidFill>
              <a:srgbClr val="8064A2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31" name="直線接點 30"/>
          <p:cNvCxnSpPr>
            <a:stCxn id="24" idx="2"/>
            <a:endCxn id="26" idx="0"/>
          </p:cNvCxnSpPr>
          <p:nvPr/>
        </p:nvCxnSpPr>
        <p:spPr>
          <a:xfrm>
            <a:off x="4112455" y="2752206"/>
            <a:ext cx="997985" cy="734070"/>
          </a:xfrm>
          <a:prstGeom prst="line">
            <a:avLst/>
          </a:prstGeom>
          <a:noFill/>
          <a:ln w="9525" cap="flat" cmpd="sng" algn="ctr">
            <a:solidFill>
              <a:srgbClr val="8064A2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32" name="直線接點 31"/>
          <p:cNvCxnSpPr>
            <a:stCxn id="25" idx="2"/>
            <a:endCxn id="26" idx="0"/>
          </p:cNvCxnSpPr>
          <p:nvPr/>
        </p:nvCxnSpPr>
        <p:spPr>
          <a:xfrm flipH="1">
            <a:off x="5110440" y="2752206"/>
            <a:ext cx="2898322" cy="734070"/>
          </a:xfrm>
          <a:prstGeom prst="line">
            <a:avLst/>
          </a:prstGeom>
          <a:noFill/>
          <a:ln w="9525" cap="flat" cmpd="sng" algn="ctr">
            <a:solidFill>
              <a:srgbClr val="8064A2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38" name="直線接點 37"/>
          <p:cNvCxnSpPr>
            <a:stCxn id="24" idx="2"/>
            <a:endCxn id="27" idx="0"/>
          </p:cNvCxnSpPr>
          <p:nvPr/>
        </p:nvCxnSpPr>
        <p:spPr>
          <a:xfrm>
            <a:off x="4112455" y="2752206"/>
            <a:ext cx="3050213" cy="734070"/>
          </a:xfrm>
          <a:prstGeom prst="line">
            <a:avLst/>
          </a:prstGeom>
          <a:noFill/>
          <a:ln w="9525" cap="flat" cmpd="sng" algn="ctr">
            <a:solidFill>
              <a:srgbClr val="8064A2">
                <a:lumMod val="60000"/>
                <a:lumOff val="40000"/>
              </a:srgbClr>
            </a:solidFill>
            <a:prstDash val="solid"/>
          </a:ln>
          <a:effectLst/>
        </p:spPr>
      </p:cxnSp>
      <p:cxnSp>
        <p:nvCxnSpPr>
          <p:cNvPr id="39" name="直線接點 38"/>
          <p:cNvCxnSpPr>
            <a:stCxn id="25" idx="2"/>
            <a:endCxn id="29" idx="0"/>
          </p:cNvCxnSpPr>
          <p:nvPr/>
        </p:nvCxnSpPr>
        <p:spPr>
          <a:xfrm>
            <a:off x="8008762" y="2752206"/>
            <a:ext cx="1512168" cy="452040"/>
          </a:xfrm>
          <a:prstGeom prst="line">
            <a:avLst/>
          </a:prstGeom>
          <a:noFill/>
          <a:ln w="9525" cap="flat" cmpd="sng" algn="ctr">
            <a:solidFill>
              <a:srgbClr val="8064A2">
                <a:lumMod val="60000"/>
                <a:lumOff val="40000"/>
              </a:srgbClr>
            </a:solidFill>
            <a:prstDash val="solid"/>
          </a:ln>
          <a:effectLst/>
        </p:spPr>
      </p:cxnSp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1970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框 1"/>
          <p:cNvSpPr txBox="1">
            <a:spLocks noChangeArrowheads="1"/>
          </p:cNvSpPr>
          <p:nvPr/>
        </p:nvSpPr>
        <p:spPr bwMode="auto">
          <a:xfrm>
            <a:off x="496140" y="205913"/>
            <a:ext cx="26892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Product design</a:t>
            </a:r>
          </a:p>
        </p:txBody>
      </p:sp>
      <p:grpSp>
        <p:nvGrpSpPr>
          <p:cNvPr id="18436" name="组合 3"/>
          <p:cNvGrpSpPr>
            <a:grpSpLocks/>
          </p:cNvGrpSpPr>
          <p:nvPr/>
        </p:nvGrpSpPr>
        <p:grpSpPr bwMode="auto">
          <a:xfrm>
            <a:off x="0" y="6646863"/>
            <a:ext cx="12192000" cy="217487"/>
            <a:chOff x="0" y="0"/>
            <a:chExt cx="8898336" cy="244833"/>
          </a:xfrm>
        </p:grpSpPr>
        <p:sp>
          <p:nvSpPr>
            <p:cNvPr id="18456" name="矩形 4"/>
            <p:cNvSpPr>
              <a:spLocks noChangeArrowheads="1"/>
            </p:cNvSpPr>
            <p:nvPr/>
          </p:nvSpPr>
          <p:spPr bwMode="auto">
            <a:xfrm>
              <a:off x="0" y="0"/>
              <a:ext cx="2224584" cy="23947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7" name="矩形 5"/>
            <p:cNvSpPr>
              <a:spLocks noChangeArrowheads="1"/>
            </p:cNvSpPr>
            <p:nvPr/>
          </p:nvSpPr>
          <p:spPr bwMode="auto">
            <a:xfrm>
              <a:off x="2224584" y="0"/>
              <a:ext cx="2224584" cy="239472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8" name="矩形 6"/>
            <p:cNvSpPr>
              <a:spLocks noChangeArrowheads="1"/>
            </p:cNvSpPr>
            <p:nvPr/>
          </p:nvSpPr>
          <p:spPr bwMode="auto">
            <a:xfrm>
              <a:off x="4449168" y="0"/>
              <a:ext cx="2224584" cy="239472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8459" name="矩形 7"/>
            <p:cNvSpPr>
              <a:spLocks noChangeArrowheads="1"/>
            </p:cNvSpPr>
            <p:nvPr/>
          </p:nvSpPr>
          <p:spPr bwMode="auto">
            <a:xfrm>
              <a:off x="6673752" y="3574"/>
              <a:ext cx="2224584" cy="241259"/>
            </a:xfrm>
            <a:prstGeom prst="rect">
              <a:avLst/>
            </a:prstGeom>
            <a:solidFill>
              <a:srgbClr val="FF4F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组合 47"/>
          <p:cNvGrpSpPr/>
          <p:nvPr/>
        </p:nvGrpSpPr>
        <p:grpSpPr>
          <a:xfrm>
            <a:off x="633506" y="780810"/>
            <a:ext cx="2041456" cy="127120"/>
            <a:chOff x="0" y="2842590"/>
            <a:chExt cx="7054752" cy="89199"/>
          </a:xfrm>
        </p:grpSpPr>
        <p:sp>
          <p:nvSpPr>
            <p:cNvPr id="34" name="矩形 33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rgbClr val="1D69A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rgbClr val="84CBC3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rgbClr val="F8D158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rgbClr val="F57365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2" name="群組 1"/>
          <p:cNvGrpSpPr/>
          <p:nvPr/>
        </p:nvGrpSpPr>
        <p:grpSpPr>
          <a:xfrm>
            <a:off x="2765910" y="1294911"/>
            <a:ext cx="8965639" cy="5146492"/>
            <a:chOff x="1654234" y="2245829"/>
            <a:chExt cx="4748024" cy="3696390"/>
          </a:xfrm>
        </p:grpSpPr>
        <p:sp>
          <p:nvSpPr>
            <p:cNvPr id="13" name="Shape 286"/>
            <p:cNvSpPr/>
            <p:nvPr/>
          </p:nvSpPr>
          <p:spPr>
            <a:xfrm>
              <a:off x="1654234" y="2245829"/>
              <a:ext cx="4748024" cy="3696390"/>
            </a:xfrm>
            <a:custGeom>
              <a:avLst/>
              <a:gdLst/>
              <a:ahLst/>
              <a:cxnLst/>
              <a:rect l="0" t="0" r="0" b="0"/>
              <a:pathLst>
                <a:path w="143434" h="111665" extrusionOk="0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solidFill>
              <a:srgbClr val="000000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Titillium Web"/>
                <a:ea typeface="Titillium Web"/>
                <a:cs typeface="Titillium Web"/>
                <a:sym typeface="Titillium Web"/>
              </a:endParaRPr>
            </a:p>
          </p:txBody>
        </p:sp>
        <p:sp>
          <p:nvSpPr>
            <p:cNvPr id="14" name="Shape 287"/>
            <p:cNvSpPr/>
            <p:nvPr/>
          </p:nvSpPr>
          <p:spPr>
            <a:xfrm>
              <a:off x="1852924" y="2442124"/>
              <a:ext cx="4350599" cy="27779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sz="1000">
                  <a:solidFill>
                    <a:srgbClr val="999999"/>
                  </a:solidFill>
                  <a:latin typeface="Titillium Web"/>
                  <a:ea typeface="Titillium Web"/>
                  <a:cs typeface="Titillium Web"/>
                  <a:sym typeface="Titillium Web"/>
                </a:rPr>
                <a:t>Place your screenshot here</a:t>
              </a:r>
            </a:p>
          </p:txBody>
        </p:sp>
      </p:grpSp>
      <p:pic>
        <p:nvPicPr>
          <p:cNvPr id="3" name="圖片 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344938" y="1573480"/>
            <a:ext cx="7508791" cy="3862547"/>
          </a:xfrm>
          <a:prstGeom prst="rect">
            <a:avLst/>
          </a:prstGeom>
        </p:spPr>
      </p:pic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C9E05-451C-4149-831D-DCDAEB3B82B6}" type="slidenum">
              <a:rPr lang="zh-TW" altLang="en-US" smtClean="0"/>
              <a:pPr/>
              <a:t>9</a:t>
            </a:fld>
            <a:endParaRPr lang="zh-TW" altLang="en-US"/>
          </a:p>
        </p:txBody>
      </p:sp>
      <p:sp>
        <p:nvSpPr>
          <p:cNvPr id="18" name="圓角矩形圖說文字 17"/>
          <p:cNvSpPr/>
          <p:nvPr/>
        </p:nvSpPr>
        <p:spPr>
          <a:xfrm>
            <a:off x="172123" y="1570616"/>
            <a:ext cx="2312894" cy="1280160"/>
          </a:xfrm>
          <a:prstGeom prst="wedgeRoundRectCallout">
            <a:avLst>
              <a:gd name="adj1" fmla="val 96070"/>
              <a:gd name="adj2" fmla="val -18172"/>
              <a:gd name="adj3" fmla="val 166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後台</a:t>
            </a:r>
            <a:r>
              <a:rPr lang="en-US" altLang="zh-TW" sz="3200" dirty="0">
                <a:latin typeface="標楷體" pitchFamily="65" charset="-120"/>
                <a:ea typeface="標楷體" pitchFamily="65" charset="-120"/>
              </a:rPr>
              <a:t>—</a:t>
            </a:r>
          </a:p>
          <a:p>
            <a:pPr algn="ctr"/>
            <a:r>
              <a:rPr lang="zh-TW" altLang="en-US" sz="3200" dirty="0">
                <a:latin typeface="標楷體" pitchFamily="65" charset="-120"/>
                <a:ea typeface="標楷體" pitchFamily="65" charset="-120"/>
              </a:rPr>
              <a:t>註冊頁面</a:t>
            </a:r>
          </a:p>
        </p:txBody>
      </p:sp>
    </p:spTree>
    <p:extLst>
      <p:ext uri="{BB962C8B-B14F-4D97-AF65-F5344CB8AC3E}">
        <p14:creationId xmlns:p14="http://schemas.microsoft.com/office/powerpoint/2010/main" val="45907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</TotalTime>
  <Words>506</Words>
  <Application>Microsoft Office PowerPoint</Application>
  <PresentationFormat>寬螢幕</PresentationFormat>
  <Paragraphs>124</Paragraphs>
  <Slides>17</Slides>
  <Notes>17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9" baseType="lpstr">
      <vt:lpstr>等线</vt:lpstr>
      <vt:lpstr>宋体</vt:lpstr>
      <vt:lpstr>Titillium Web</vt:lpstr>
      <vt:lpstr>微軟正黑體</vt:lpstr>
      <vt:lpstr>新細明體</vt:lpstr>
      <vt:lpstr>標楷體</vt:lpstr>
      <vt:lpstr>Arial</vt:lpstr>
      <vt:lpstr>Calibri</vt:lpstr>
      <vt:lpstr>Calibri Light</vt:lpstr>
      <vt:lpstr>Times New Roman</vt:lpstr>
      <vt:lpstr>Wingdings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Amy</dc:creator>
  <cp:lastModifiedBy>Alex</cp:lastModifiedBy>
  <cp:revision>50</cp:revision>
  <dcterms:created xsi:type="dcterms:W3CDTF">2017-06-06T03:00:04Z</dcterms:created>
  <dcterms:modified xsi:type="dcterms:W3CDTF">2017-06-13T14:53:57Z</dcterms:modified>
</cp:coreProperties>
</file>

<file path=docProps/thumbnail.jpeg>
</file>